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8" r:id="rId4"/>
    <p:sldId id="259" r:id="rId5"/>
    <p:sldId id="265" r:id="rId6"/>
    <p:sldId id="264" r:id="rId7"/>
    <p:sldId id="267" r:id="rId8"/>
    <p:sldId id="272" r:id="rId9"/>
    <p:sldId id="271" r:id="rId10"/>
    <p:sldId id="273" r:id="rId11"/>
    <p:sldId id="274" r:id="rId12"/>
    <p:sldId id="281" r:id="rId13"/>
    <p:sldId id="283" r:id="rId14"/>
    <p:sldId id="279" r:id="rId15"/>
    <p:sldId id="277" r:id="rId16"/>
    <p:sldId id="275" r:id="rId17"/>
    <p:sldId id="278" r:id="rId18"/>
    <p:sldId id="284" r:id="rId19"/>
    <p:sldId id="280" r:id="rId20"/>
    <p:sldId id="262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B9A7"/>
    <a:srgbClr val="B1B9A7"/>
    <a:srgbClr val="E2E5DE"/>
    <a:srgbClr val="EEF0EC"/>
    <a:srgbClr val="FBFBFB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6" autoAdjust="0"/>
    <p:restoredTop sz="94660"/>
  </p:normalViewPr>
  <p:slideViewPr>
    <p:cSldViewPr>
      <p:cViewPr varScale="1">
        <p:scale>
          <a:sx n="107" d="100"/>
          <a:sy n="107" d="100"/>
        </p:scale>
        <p:origin x="1220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G>
</file>

<file path=ppt/media/image13.JPG>
</file>

<file path=ppt/media/image14.jpeg>
</file>

<file path=ppt/media/image15.JP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89BE9-3948-4DEE-A9FB-62499091801E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B7D311-5425-467B-AE50-DAB0EFE7DE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662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7D311-5425-467B-AE50-DAB0EFE7DE4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442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B7D311-5425-467B-AE50-DAB0EFE7DE4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859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773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324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655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92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94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000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814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73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699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805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137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6F9B3-12C2-43B4-B42C-FA6F3EB654A0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15882-1EE7-47F4-84AA-70CE6EC46E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080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2.JPG"/><Relationship Id="rId7" Type="http://schemas.openxmlformats.org/officeDocument/2006/relationships/hyperlink" Target="https://olympicpark.kspo.or.kr:441/jsp/homepage/contents/culture/schedule_dselect_action.do#da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hyperlink" Target="https://www.kma.go.kr/weather/observation/currentweather.jsp" TargetMode="External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rolite.tistory.com/975" TargetMode="External"/><Relationship Id="rId2" Type="http://schemas.openxmlformats.org/officeDocument/2006/relationships/hyperlink" Target="https://happist.com/568746/%EA%B5%AC%EA%B8%80%EB%A7%B5-%ED%99%9C%EC%9A%A9%EB%B2%95-%EA%B5%AC%EA%B8%80%EB%A7%B5-api-key-%EB%B0%9C%EA%B8%89%EB%B0%A9%EB%B2%95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kma.go.kr/data/grnd/selectAsosRltmList.do?pgmNo=36" TargetMode="External"/><Relationship Id="rId2" Type="http://schemas.openxmlformats.org/officeDocument/2006/relationships/hyperlink" Target="https://www.bigdata-culture.kr/bigdata/user/data_market/agency/detail.do?id=kspo_org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3F3F3"/>
            </a:gs>
            <a:gs pos="100000">
              <a:srgbClr val="E2E5DE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860310" y="1485580"/>
            <a:ext cx="7632848" cy="1656184"/>
          </a:xfrm>
          <a:prstGeom prst="rect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07504" y="6165304"/>
            <a:ext cx="8928992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73934" y="1775063"/>
            <a:ext cx="5405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2021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년도 체육 종합 데이터 활용 경진대회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544" y="4005064"/>
            <a:ext cx="84183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공모 분야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1. 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 활용 사례 부문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과제 명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올림픽공원 데이터를 이용한 포화도 예측 서비스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r"/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r"/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제출자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김기욱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이진백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8426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699792" y="395953"/>
            <a:ext cx="521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Ⅱ.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 개발 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79512" y="1412776"/>
            <a:ext cx="806489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Target variable = cumulative =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해당 시간대 올림픽 공원 내 실제 차량 수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=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예측 하려는 변수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해당 변수의 분포는 다음과 같다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2276872"/>
            <a:ext cx="3473724" cy="2592288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923928" y="2276872"/>
            <a:ext cx="504056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왼쪽 히스토그램 그래프와 같이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예측 변수는 정규 분포를 따르지 않는다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즉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정규 분포를 기반으로 하는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linear regression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모델은 사용 할 수 없으며 대신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generalized linear regression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모델을 사용해야 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예측 변수는 차량 수를 의미하므로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count variable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이라 간주 할 수 있기 때문에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Poisson regression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혹은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Negative binomial regression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가정한다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3295" y="5148615"/>
            <a:ext cx="871119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Poisson distribution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은 기본적으로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Mean=Variance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가정한다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Mean(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예측 변수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/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Var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예측 변수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= 0.00156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이므로 분산이 평균에 비해 압도적으로 크다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즉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Over dispersion =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과대 산포를 띄므로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Negative binomial regression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사용하여 모델을 개발해야 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866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699792" y="395953"/>
            <a:ext cx="521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Ⅱ.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 개발 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11560" y="1399381"/>
            <a:ext cx="18002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간단한 회귀 모델 식</a:t>
            </a:r>
            <a:endParaRPr lang="en-US" altLang="ko-KR" sz="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059" y="1515577"/>
            <a:ext cx="5648325" cy="390525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611560" y="2169998"/>
            <a:ext cx="8136904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위 회귀 모델의 문제점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가지 </a:t>
            </a:r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다음과 같은 음 이항 회귀 식에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categorical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과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weekn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개가 존재한다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두 개의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categorical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변수가 하나의 모델에 포함되면 두 변수 간의 의존성을 먼저 판단해주어야 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하나의 모델의 독립 변수들은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independent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해야 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.) </a:t>
            </a: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현재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와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weekn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은 의존성을 갖지 않음을 확인 하였다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두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categorical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변수가 존재할 경우에는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intercept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해석할 수 없다는 문제가 있다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에서는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reference group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으로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 설정되고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weekn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reference group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으로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가 설정되기 때문에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intercept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time0+weeknN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에 의해 구성되므로 해석이 불가능하다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해결 방법</a:t>
            </a:r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weekn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 값이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인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sample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들만 추출하여 새로운 데이터 셋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[5055 x 11]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만들고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Y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인 경우도 동일하게 새로운 데이터 셋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[2040x11]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을 생성한다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두 데이터 셋에 대하여 각각 모델을 재구성하여 최종적으로 다음과 같은 두 모델을 구현한다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6032090"/>
            <a:ext cx="6343650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575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699792" y="395953"/>
            <a:ext cx="521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Ⅱ.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 개발 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923928" y="1625695"/>
            <a:ext cx="374441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분석 결과</a:t>
            </a:r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평일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회귀 모델 결과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평일의 경우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humid=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습도 가 예측 변수에 유의미한 영향을 주지 못하므로 모델에서 제외  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9960006-1663-4FED-982E-6821609E8161}"/>
              </a:ext>
            </a:extLst>
          </p:cNvPr>
          <p:cNvGrpSpPr/>
          <p:nvPr/>
        </p:nvGrpSpPr>
        <p:grpSpPr>
          <a:xfrm>
            <a:off x="611560" y="1459714"/>
            <a:ext cx="3593483" cy="4973678"/>
            <a:chOff x="464298" y="395953"/>
            <a:chExt cx="4038146" cy="577357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A532DF22-D1EF-4BF5-8C4B-13E3E81C1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7544" y="395953"/>
              <a:ext cx="3377255" cy="3545632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899D033-5198-40F2-8EE6-5D8635865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4298" y="3941585"/>
              <a:ext cx="4038146" cy="2227943"/>
            </a:xfrm>
            <a:prstGeom prst="rect">
              <a:avLst/>
            </a:prstGeom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9CC0BA0-138E-4778-B370-FB6816A7A992}"/>
              </a:ext>
            </a:extLst>
          </p:cNvPr>
          <p:cNvSpPr/>
          <p:nvPr/>
        </p:nvSpPr>
        <p:spPr>
          <a:xfrm>
            <a:off x="4427984" y="3501008"/>
            <a:ext cx="424847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 평가</a:t>
            </a:r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학습된 최종 모델에서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residual deviance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가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degree of freedom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과 유사하게 나타났으므로 해당 모델의 적합성을 확인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28600" indent="-228600">
              <a:buAutoNum type="arabicPeriod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altLang="ko-KR" sz="1200" i="0" dirty="0">
                <a:solidFill>
                  <a:srgbClr val="5F6368"/>
                </a:solidFill>
                <a:effectLst/>
                <a:latin typeface="Apple SD Gothic Neo"/>
              </a:rPr>
              <a:t>McFadden’s R square </a:t>
            </a:r>
            <a:r>
              <a:rPr lang="ko-KR" altLang="en-US" sz="1200" i="0" dirty="0">
                <a:solidFill>
                  <a:srgbClr val="5F6368"/>
                </a:solidFill>
                <a:effectLst/>
                <a:latin typeface="Apple SD Gothic Neo"/>
              </a:rPr>
              <a:t>값을 통해 모델의 적합성 확인 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28600" indent="-228600">
              <a:buAutoNum type="arabicPeriod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096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699792" y="395953"/>
            <a:ext cx="521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Ⅱ.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 개발 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283968" y="1556792"/>
            <a:ext cx="410445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분석 결과</a:t>
            </a:r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주말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 결과 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주말의 경우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precip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=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강수량 이 예측 변수에 유의미한 영향을 주지 못하므로 모델에서 제외  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8653C8D-99F0-4468-B19A-5D860C522C24}"/>
              </a:ext>
            </a:extLst>
          </p:cNvPr>
          <p:cNvGrpSpPr/>
          <p:nvPr/>
        </p:nvGrpSpPr>
        <p:grpSpPr>
          <a:xfrm>
            <a:off x="683568" y="1412776"/>
            <a:ext cx="3384376" cy="4972358"/>
            <a:chOff x="179513" y="836712"/>
            <a:chExt cx="3743991" cy="566877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88E6F585-2E36-4186-854F-3546265AA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513" y="836712"/>
              <a:ext cx="3521196" cy="3600398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9109FBB-785E-4483-A6A4-E928E0FF3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513" y="4437110"/>
              <a:ext cx="3743991" cy="2068381"/>
            </a:xfrm>
            <a:prstGeom prst="rect">
              <a:avLst/>
            </a:prstGeom>
          </p:spPr>
        </p:pic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D3CCD7B-2BD7-4DD9-9E23-0762CA4F42F9}"/>
              </a:ext>
            </a:extLst>
          </p:cNvPr>
          <p:cNvSpPr/>
          <p:nvPr/>
        </p:nvSpPr>
        <p:spPr>
          <a:xfrm>
            <a:off x="4283857" y="3356992"/>
            <a:ext cx="424847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 평가</a:t>
            </a:r>
            <a:endParaRPr lang="en-US" altLang="ko-KR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학습된 최종 모델에서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residual deviance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가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degree of freedom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과 유사하게 나타났으므로 해당 모델의 적합성을 확인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28600" indent="-228600">
              <a:buAutoNum type="arabicPeriod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altLang="ko-KR" sz="1200" i="0" dirty="0">
                <a:solidFill>
                  <a:srgbClr val="5F6368"/>
                </a:solidFill>
                <a:effectLst/>
                <a:latin typeface="Apple SD Gothic Neo"/>
              </a:rPr>
              <a:t>McFadden’s R square </a:t>
            </a:r>
            <a:r>
              <a:rPr lang="ko-KR" altLang="en-US" sz="1200" i="0" dirty="0">
                <a:solidFill>
                  <a:srgbClr val="5F6368"/>
                </a:solidFill>
                <a:effectLst/>
                <a:latin typeface="Apple SD Gothic Neo"/>
              </a:rPr>
              <a:t>값을 통해 모델의 적합성 확인 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28600" indent="-228600">
              <a:buAutoNum type="arabicPeriod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4432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123728" y="404664"/>
            <a:ext cx="521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Ⅲ.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실시간 데이터 </a:t>
            </a:r>
            <a:r>
              <a:rPr lang="ko-KR" altLang="en-US" sz="3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7B4FD8-CD95-44F8-8E4A-6C10CB0590F5}"/>
              </a:ext>
            </a:extLst>
          </p:cNvPr>
          <p:cNvSpPr txBox="1"/>
          <p:nvPr/>
        </p:nvSpPr>
        <p:spPr>
          <a:xfrm>
            <a:off x="467544" y="1268760"/>
            <a:ext cx="954106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 언어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scripts,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selenium</a:t>
            </a:r>
          </a:p>
          <a:p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주기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2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분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기상청 기상자료 개방 포털 갱신 주기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1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시간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6F98E48-E9AA-425A-BF56-E76EAEB31004}"/>
              </a:ext>
            </a:extLst>
          </p:cNvPr>
          <p:cNvGrpSpPr/>
          <p:nvPr/>
        </p:nvGrpSpPr>
        <p:grpSpPr>
          <a:xfrm>
            <a:off x="467544" y="2060848"/>
            <a:ext cx="5400600" cy="1296144"/>
            <a:chOff x="467544" y="1916832"/>
            <a:chExt cx="6553200" cy="1911516"/>
          </a:xfrm>
        </p:grpSpPr>
        <p:pic>
          <p:nvPicPr>
            <p:cNvPr id="8" name="그림 7" descr="테이블이(가) 표시된 사진&#10;&#10;자동 생성된 설명">
              <a:extLst>
                <a:ext uri="{FF2B5EF4-FFF2-40B4-BE49-F238E27FC236}">
                  <a16:creationId xmlns:a16="http://schemas.microsoft.com/office/drawing/2014/main" id="{68A70260-1A63-49C3-B235-08D575D4A5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544" y="1916832"/>
              <a:ext cx="6553200" cy="1657350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31EFD3D-730A-480F-9D04-0D36CC92B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069" y="3574348"/>
              <a:ext cx="6534150" cy="254000"/>
            </a:xfrm>
            <a:prstGeom prst="rect">
              <a:avLst/>
            </a:prstGeom>
          </p:spPr>
        </p:pic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3C3AB56-7E8B-488F-97F3-A6A14D7EF2EA}"/>
              </a:ext>
            </a:extLst>
          </p:cNvPr>
          <p:cNvSpPr/>
          <p:nvPr/>
        </p:nvSpPr>
        <p:spPr>
          <a:xfrm>
            <a:off x="2915816" y="3140968"/>
            <a:ext cx="288032" cy="288032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87D01A1-3354-408C-B986-876B4DA5FF4F}"/>
              </a:ext>
            </a:extLst>
          </p:cNvPr>
          <p:cNvSpPr/>
          <p:nvPr/>
        </p:nvSpPr>
        <p:spPr>
          <a:xfrm>
            <a:off x="3851920" y="3126861"/>
            <a:ext cx="288032" cy="288032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F602E5B-391E-4409-BDC9-337F946DDC79}"/>
              </a:ext>
            </a:extLst>
          </p:cNvPr>
          <p:cNvSpPr/>
          <p:nvPr/>
        </p:nvSpPr>
        <p:spPr>
          <a:xfrm>
            <a:off x="4163347" y="3123136"/>
            <a:ext cx="288032" cy="288032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C01EB01-0FEA-41E4-A818-61F2B6846A77}"/>
              </a:ext>
            </a:extLst>
          </p:cNvPr>
          <p:cNvSpPr/>
          <p:nvPr/>
        </p:nvSpPr>
        <p:spPr>
          <a:xfrm>
            <a:off x="4473908" y="3123136"/>
            <a:ext cx="288032" cy="288032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BB2D67D-8ED4-4425-8848-1521026E2349}"/>
              </a:ext>
            </a:extLst>
          </p:cNvPr>
          <p:cNvSpPr/>
          <p:nvPr/>
        </p:nvSpPr>
        <p:spPr>
          <a:xfrm>
            <a:off x="5181355" y="3123136"/>
            <a:ext cx="288032" cy="288032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09CE905-597A-4032-BAD8-F5D3B1979F5D}"/>
              </a:ext>
            </a:extLst>
          </p:cNvPr>
          <p:cNvSpPr/>
          <p:nvPr/>
        </p:nvSpPr>
        <p:spPr>
          <a:xfrm>
            <a:off x="4478644" y="2493272"/>
            <a:ext cx="1389499" cy="215648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C15365B1-575C-421D-86C5-8752B3D18977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5868143" y="2601096"/>
            <a:ext cx="1018008" cy="2518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C0AD5F64-804D-4D91-A16F-530C7AB42624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5469387" y="2852935"/>
            <a:ext cx="1430264" cy="4142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F703195-C762-406E-A6A2-E473FE859E9F}"/>
              </a:ext>
            </a:extLst>
          </p:cNvPr>
          <p:cNvCxnSpPr>
            <a:stCxn id="12" idx="3"/>
          </p:cNvCxnSpPr>
          <p:nvPr/>
        </p:nvCxnSpPr>
        <p:spPr>
          <a:xfrm flipV="1">
            <a:off x="3203848" y="3267152"/>
            <a:ext cx="2265539" cy="178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55B9347-AE04-4C42-A850-3ED7ED597EE5}"/>
              </a:ext>
            </a:extLst>
          </p:cNvPr>
          <p:cNvSpPr txBox="1"/>
          <p:nvPr/>
        </p:nvSpPr>
        <p:spPr>
          <a:xfrm>
            <a:off x="7020272" y="2699047"/>
            <a:ext cx="11881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 err="1"/>
              <a:t>크롤링</a:t>
            </a:r>
            <a:r>
              <a:rPr lang="ko-KR" altLang="en-US" sz="1400" dirty="0"/>
              <a:t> 항목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B1EC78D-5A80-4403-9DA0-50ED0EC231F8}"/>
              </a:ext>
            </a:extLst>
          </p:cNvPr>
          <p:cNvSpPr txBox="1"/>
          <p:nvPr/>
        </p:nvSpPr>
        <p:spPr>
          <a:xfrm>
            <a:off x="467544" y="3464372"/>
            <a:ext cx="711123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b="0" dirty="0">
                <a:effectLst/>
              </a:rPr>
              <a:t>기상청 날씨 누리 </a:t>
            </a:r>
            <a:r>
              <a:rPr lang="en-US" altLang="ko-KR" sz="1000" b="0" dirty="0">
                <a:effectLst/>
              </a:rPr>
              <a:t>[</a:t>
            </a:r>
            <a:r>
              <a:rPr lang="en-US" altLang="ko-KR" sz="1000" b="0" dirty="0">
                <a:effectLst/>
                <a:hlinkClick r:id="rId5"/>
              </a:rPr>
              <a:t>https://www.kma.go.kr/weather/observation/currentweather.jsp</a:t>
            </a:r>
            <a:r>
              <a:rPr lang="en-US" altLang="ko-KR" sz="1000" b="0" dirty="0">
                <a:effectLst/>
              </a:rPr>
              <a:t>]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3241312F-1A0E-4D0D-8F0E-875F74B7C3B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3814540"/>
            <a:ext cx="1656184" cy="1615725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285C969F-6C65-40D2-BB17-93BF4D3582E6}"/>
              </a:ext>
            </a:extLst>
          </p:cNvPr>
          <p:cNvSpPr/>
          <p:nvPr/>
        </p:nvSpPr>
        <p:spPr>
          <a:xfrm>
            <a:off x="1187624" y="4813940"/>
            <a:ext cx="936104" cy="199236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A2E7EB-A17B-4D43-B00D-706175533AC1}"/>
              </a:ext>
            </a:extLst>
          </p:cNvPr>
          <p:cNvSpPr txBox="1"/>
          <p:nvPr/>
        </p:nvSpPr>
        <p:spPr>
          <a:xfrm>
            <a:off x="323528" y="5681025"/>
            <a:ext cx="626469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결과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결과 파일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weather.csv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2021bigdata/crawling/weather.csv )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B3DA6A2D-60C9-4DDB-8D9A-8B0F83196219}"/>
              </a:ext>
            </a:extLst>
          </p:cNvPr>
          <p:cNvCxnSpPr>
            <a:stCxn id="38" idx="3"/>
          </p:cNvCxnSpPr>
          <p:nvPr/>
        </p:nvCxnSpPr>
        <p:spPr>
          <a:xfrm>
            <a:off x="2123728" y="4913558"/>
            <a:ext cx="18994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A738492-7388-46AF-A682-375C04508DFB}"/>
              </a:ext>
            </a:extLst>
          </p:cNvPr>
          <p:cNvSpPr txBox="1"/>
          <p:nvPr/>
        </p:nvSpPr>
        <p:spPr>
          <a:xfrm>
            <a:off x="475394" y="5409811"/>
            <a:ext cx="773301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조이 </a:t>
            </a:r>
            <a:r>
              <a:rPr lang="ko-KR" altLang="en-US" sz="1000" dirty="0" err="1"/>
              <a:t>올팍</a:t>
            </a:r>
            <a:r>
              <a:rPr lang="ko-KR" altLang="en-US" sz="1000" dirty="0"/>
              <a:t> 공연</a:t>
            </a:r>
            <a:r>
              <a:rPr lang="en-US" altLang="ko-KR" sz="1000" dirty="0"/>
              <a:t>/</a:t>
            </a:r>
            <a:r>
              <a:rPr lang="ko-KR" altLang="en-US" sz="1000" dirty="0"/>
              <a:t>행사 </a:t>
            </a:r>
            <a:r>
              <a:rPr lang="en-US" altLang="ko-KR" sz="1000" dirty="0"/>
              <a:t>[</a:t>
            </a:r>
            <a:r>
              <a:rPr lang="ko-KR" altLang="en-US" sz="1000" dirty="0">
                <a:hlinkClick r:id="rId7"/>
              </a:rPr>
              <a:t>https://olympicpark.kspo.or.kr:441/jsp/homepage/contents/culture/schedule_dselect_action.do#day</a:t>
            </a:r>
            <a:r>
              <a:rPr lang="en-US" altLang="ko-KR" sz="1000" dirty="0"/>
              <a:t>]</a:t>
            </a:r>
            <a:endParaRPr lang="ko-KR" altLang="en-US" sz="1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E90895-5B08-4DCC-96A0-C125667D7D5C}"/>
              </a:ext>
            </a:extLst>
          </p:cNvPr>
          <p:cNvSpPr txBox="1"/>
          <p:nvPr/>
        </p:nvSpPr>
        <p:spPr>
          <a:xfrm>
            <a:off x="4139952" y="4759669"/>
            <a:ext cx="36724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일간 공연</a:t>
            </a:r>
            <a:r>
              <a:rPr lang="en-US" altLang="ko-KR" sz="1400" dirty="0"/>
              <a:t>/</a:t>
            </a:r>
            <a:r>
              <a:rPr lang="ko-KR" altLang="en-US" sz="1400" dirty="0"/>
              <a:t>행사 이름 </a:t>
            </a:r>
            <a:r>
              <a:rPr lang="ko-KR" altLang="en-US" sz="1400" dirty="0" err="1"/>
              <a:t>크롤링</a:t>
            </a:r>
            <a:r>
              <a:rPr lang="ko-KR" altLang="en-US" sz="1400" dirty="0"/>
              <a:t> </a:t>
            </a:r>
            <a:r>
              <a:rPr lang="en-US" altLang="ko-KR" sz="1400" dirty="0"/>
              <a:t>-&gt;</a:t>
            </a:r>
            <a:r>
              <a:rPr lang="ko-KR" altLang="en-US" sz="1400" dirty="0"/>
              <a:t> 개수로 반환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C375A5B-8168-4F7A-B549-A7ECEFE15BC1}"/>
              </a:ext>
            </a:extLst>
          </p:cNvPr>
          <p:cNvSpPr/>
          <p:nvPr/>
        </p:nvSpPr>
        <p:spPr>
          <a:xfrm>
            <a:off x="3651906" y="6532419"/>
            <a:ext cx="7425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 x 8]</a:t>
            </a:r>
            <a:endParaRPr lang="ko-KR" altLang="en-US" sz="1400" dirty="0"/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D14C1359-0BB3-41D6-959D-7C2AF069B0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419" y="6003470"/>
            <a:ext cx="56134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630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 descr="지도이(가) 표시된 사진&#10;&#10;자동 생성된 설명">
            <a:extLst>
              <a:ext uri="{FF2B5EF4-FFF2-40B4-BE49-F238E27FC236}">
                <a16:creationId xmlns:a16="http://schemas.microsoft.com/office/drawing/2014/main" id="{064DD16A-782E-48A7-A412-6C1C7E8241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606" y="2584197"/>
            <a:ext cx="6382272" cy="3588694"/>
          </a:xfrm>
          <a:prstGeom prst="rect">
            <a:avLst/>
          </a:prstGeom>
        </p:spPr>
      </p:pic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907704" y="404664"/>
            <a:ext cx="6192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Ⅳ. R shiny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 웹 페이지 구현 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1B97FB-6944-4937-9A30-021038DC3784}"/>
              </a:ext>
            </a:extLst>
          </p:cNvPr>
          <p:cNvSpPr txBox="1"/>
          <p:nvPr/>
        </p:nvSpPr>
        <p:spPr>
          <a:xfrm>
            <a:off x="179512" y="1268760"/>
            <a:ext cx="691276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 언어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scripts,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 shiny</a:t>
            </a:r>
          </a:p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갱신 주기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현재 시간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( 2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초마다 갱신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,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날씨 정보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+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지도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( 5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분마다 갱신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AA44D0-9285-4383-9F6D-41E85FB79273}"/>
              </a:ext>
            </a:extLst>
          </p:cNvPr>
          <p:cNvSpPr txBox="1"/>
          <p:nvPr/>
        </p:nvSpPr>
        <p:spPr>
          <a:xfrm>
            <a:off x="3779912" y="203878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Shiny web </a:t>
            </a:r>
            <a:r>
              <a:rPr lang="ko-KR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화면</a:t>
            </a:r>
            <a:endParaRPr lang="en-US" altLang="ko-KR" sz="1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7705D28-BD1A-426E-9261-A073B0A1141A}"/>
              </a:ext>
            </a:extLst>
          </p:cNvPr>
          <p:cNvSpPr/>
          <p:nvPr/>
        </p:nvSpPr>
        <p:spPr>
          <a:xfrm>
            <a:off x="1205057" y="3016527"/>
            <a:ext cx="1944216" cy="3024336"/>
          </a:xfrm>
          <a:prstGeom prst="rect">
            <a:avLst/>
          </a:prstGeom>
          <a:solidFill>
            <a:schemeClr val="accent3">
              <a:lumMod val="20000"/>
              <a:lumOff val="80000"/>
              <a:alpha val="39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233445-E674-4C1F-B837-9EE9E9ED20A5}"/>
              </a:ext>
            </a:extLst>
          </p:cNvPr>
          <p:cNvSpPr txBox="1"/>
          <p:nvPr/>
        </p:nvSpPr>
        <p:spPr>
          <a:xfrm>
            <a:off x="2735796" y="6345986"/>
            <a:ext cx="69127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기상청 날씨 누리 크롤링한 결과 </a:t>
            </a:r>
            <a:r>
              <a:rPr lang="en-US" altLang="ko-KR" sz="1400" dirty="0"/>
              <a:t>5</a:t>
            </a:r>
            <a:r>
              <a:rPr lang="ko-KR" altLang="en-US" sz="1400" dirty="0"/>
              <a:t>분마다 갱신</a:t>
            </a:r>
            <a:endParaRPr lang="en-US" altLang="ko-KR" sz="1400" dirty="0"/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992C9A0D-50E0-475F-A9CF-6E252BB67391}"/>
              </a:ext>
            </a:extLst>
          </p:cNvPr>
          <p:cNvCxnSpPr>
            <a:cxnSpLocks/>
          </p:cNvCxnSpPr>
          <p:nvPr/>
        </p:nvCxnSpPr>
        <p:spPr>
          <a:xfrm rot="16200000" flipH="1">
            <a:off x="2213738" y="5958280"/>
            <a:ext cx="432048" cy="612068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9501D1C-FE03-4577-9406-1E794F50CF9C}"/>
              </a:ext>
            </a:extLst>
          </p:cNvPr>
          <p:cNvSpPr/>
          <p:nvPr/>
        </p:nvSpPr>
        <p:spPr>
          <a:xfrm>
            <a:off x="1205057" y="2693231"/>
            <a:ext cx="2007840" cy="239574"/>
          </a:xfrm>
          <a:prstGeom prst="rect">
            <a:avLst/>
          </a:prstGeom>
          <a:solidFill>
            <a:schemeClr val="accent3">
              <a:lumMod val="20000"/>
              <a:lumOff val="80000"/>
              <a:alpha val="39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99BCCCAE-5D73-48E1-BDBA-FE866758B62C}"/>
              </a:ext>
            </a:extLst>
          </p:cNvPr>
          <p:cNvCxnSpPr/>
          <p:nvPr/>
        </p:nvCxnSpPr>
        <p:spPr>
          <a:xfrm rot="10800000">
            <a:off x="1912665" y="2225803"/>
            <a:ext cx="612068" cy="473475"/>
          </a:xfrm>
          <a:prstGeom prst="bentConnector3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4AB50FF-8FEA-42C1-983E-6003CC05B9E1}"/>
              </a:ext>
            </a:extLst>
          </p:cNvPr>
          <p:cNvSpPr txBox="1"/>
          <p:nvPr/>
        </p:nvSpPr>
        <p:spPr>
          <a:xfrm>
            <a:off x="-59002" y="2103325"/>
            <a:ext cx="69127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/>
              <a:t>현재 시간 </a:t>
            </a:r>
            <a:r>
              <a:rPr lang="en-US" altLang="ko-KR" sz="1400" dirty="0"/>
              <a:t>2</a:t>
            </a:r>
            <a:r>
              <a:rPr lang="ko-KR" altLang="en-US" sz="1400" dirty="0"/>
              <a:t>초마다 갱신</a:t>
            </a:r>
            <a:endParaRPr lang="en-US" altLang="ko-KR" sz="14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505203A-D8C5-40E6-941B-03CCEDB20AF6}"/>
              </a:ext>
            </a:extLst>
          </p:cNvPr>
          <p:cNvSpPr/>
          <p:nvPr/>
        </p:nvSpPr>
        <p:spPr>
          <a:xfrm>
            <a:off x="5044808" y="3363714"/>
            <a:ext cx="1695017" cy="1631145"/>
          </a:xfrm>
          <a:prstGeom prst="rect">
            <a:avLst/>
          </a:prstGeom>
          <a:solidFill>
            <a:schemeClr val="accent3">
              <a:lumMod val="20000"/>
              <a:lumOff val="80000"/>
              <a:alpha val="39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68541036-FAE9-4003-8B63-1F178728DE77}"/>
              </a:ext>
            </a:extLst>
          </p:cNvPr>
          <p:cNvCxnSpPr>
            <a:cxnSpLocks/>
          </p:cNvCxnSpPr>
          <p:nvPr/>
        </p:nvCxnSpPr>
        <p:spPr>
          <a:xfrm flipV="1">
            <a:off x="5258188" y="2221177"/>
            <a:ext cx="1558822" cy="114770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FFE655B-75C1-4142-97DE-D6BF54A0C93C}"/>
              </a:ext>
            </a:extLst>
          </p:cNvPr>
          <p:cNvSpPr txBox="1"/>
          <p:nvPr/>
        </p:nvSpPr>
        <p:spPr>
          <a:xfrm>
            <a:off x="5964039" y="1819837"/>
            <a:ext cx="317167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실시간 예측 차량 수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예측 차량수의 포화도에 따른 색 변화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335763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635896" y="372171"/>
            <a:ext cx="1656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Ⅴ.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예측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79512" y="2996952"/>
            <a:ext cx="871296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수행된 순서 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위 코드를 통해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ttayl.R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script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파일을 불러온다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buildmodel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function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호출하여 앞서 개발한 두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평일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모델을 반환 받는다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크롤링을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통해 실시간으로 재 구성되는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weather.csv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파일을 불러와서 모델에 적용하여 예측 값을 반환 받는다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반환된 예측 값을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 shiny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패키지를 통해 구현한 웹 페이지에 띄운다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79512" y="1268760"/>
            <a:ext cx="331236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수행 파일 명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2021bigdata/code/</a:t>
            </a:r>
            <a:r>
              <a:rPr lang="en-US" altLang="ko-KR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olympicweb.R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72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줄 번째 줄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F575DF9-106E-448B-AB2B-7E62563A1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019045"/>
            <a:ext cx="4494634" cy="57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85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699792" y="467961"/>
            <a:ext cx="374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3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Ⅳ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웹 페이지 시연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14E4B04-6C3A-4BC7-8833-0EFB4F54FCAE}"/>
              </a:ext>
            </a:extLst>
          </p:cNvPr>
          <p:cNvSpPr/>
          <p:nvPr/>
        </p:nvSpPr>
        <p:spPr>
          <a:xfrm>
            <a:off x="215516" y="1412776"/>
            <a:ext cx="8712968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준비과정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필요 시 사용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 –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개인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Google Map API Key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발급 방법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>
              <a:buAutoNum type="arabicPeriod"/>
            </a:pP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참조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https://happist.com/568746/%EA%B5%AC%EA%B8%80%EB%A7%B5-%ED%99%9C%EC%9A%A9%EB%B2%95-%EA%B5%AC%EA%B8%80%EB%A7%B5-api-key-%EB%B0%9C%EA%B8%89%EB%B0%A9%EB%B2%95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300" u="sng" dirty="0"/>
              <a:t>/</a:t>
            </a:r>
            <a:r>
              <a:rPr lang="en-US" altLang="ko-KR" sz="1300" u="sng" dirty="0" err="1"/>
              <a:t>Olympic.R</a:t>
            </a:r>
            <a:r>
              <a:rPr lang="en-US" altLang="ko-KR" sz="1300" u="sng" dirty="0"/>
              <a:t> 31</a:t>
            </a:r>
            <a:r>
              <a:rPr lang="ko-KR" altLang="en-US" sz="1300" u="sng" dirty="0"/>
              <a:t>번 째 줄</a:t>
            </a:r>
            <a:endParaRPr lang="en-US" altLang="ko-KR" sz="1300" u="sng" dirty="0"/>
          </a:p>
          <a:p>
            <a:r>
              <a:rPr lang="en-US" altLang="ko-KR" sz="1300" dirty="0" err="1"/>
              <a:t>register_google</a:t>
            </a:r>
            <a:r>
              <a:rPr lang="en-US" altLang="ko-KR" sz="1300" dirty="0"/>
              <a:t>(key = ＇</a:t>
            </a:r>
            <a:r>
              <a:rPr lang="ko-KR" altLang="en-US" sz="1300" dirty="0"/>
              <a:t>자신의 </a:t>
            </a:r>
            <a:r>
              <a:rPr lang="en-US" altLang="ko-KR" sz="1300" dirty="0"/>
              <a:t>key </a:t>
            </a:r>
            <a:r>
              <a:rPr lang="ko-KR" altLang="en-US" sz="1300" dirty="0"/>
              <a:t>입력</a:t>
            </a:r>
            <a:r>
              <a:rPr lang="en-US" altLang="ko-KR" sz="1300" dirty="0"/>
              <a:t>')</a:t>
            </a:r>
            <a:r>
              <a:rPr lang="ko-KR" altLang="en-US" sz="1300" dirty="0"/>
              <a:t> </a:t>
            </a:r>
            <a:endParaRPr lang="en-US" altLang="ko-KR" sz="1300" dirty="0"/>
          </a:p>
          <a:p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준비과정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시 필수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 –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자바 설치 및 환경변수 설치 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참조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[https://prolite.tistory.com/975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300" b="0" u="sng" dirty="0">
                <a:effectLst/>
                <a:latin typeface="Consolas" panose="020B0609020204030204" pitchFamily="49" charset="0"/>
              </a:rPr>
              <a:t>/crawling/</a:t>
            </a:r>
            <a:r>
              <a:rPr lang="en-US" altLang="ko-KR" sz="1300" b="0" u="sng" dirty="0" err="1">
                <a:effectLst/>
                <a:latin typeface="Consolas" panose="020B0609020204030204" pitchFamily="49" charset="0"/>
              </a:rPr>
              <a:t>crawling.R</a:t>
            </a:r>
            <a:r>
              <a:rPr lang="en-US" altLang="ko-KR" sz="1300" b="0" u="sng" dirty="0">
                <a:effectLst/>
                <a:latin typeface="Consolas" panose="020B0609020204030204" pitchFamily="49" charset="0"/>
              </a:rPr>
              <a:t> 16</a:t>
            </a:r>
            <a:r>
              <a:rPr lang="ko-KR" altLang="en-US" sz="1300" b="0" u="sng" dirty="0">
                <a:effectLst/>
                <a:latin typeface="Consolas" panose="020B0609020204030204" pitchFamily="49" charset="0"/>
              </a:rPr>
              <a:t>번째 줄</a:t>
            </a:r>
            <a:endParaRPr lang="en-US" altLang="ko-KR" sz="1300" b="0" u="sng" dirty="0">
              <a:effectLst/>
              <a:latin typeface="Consolas" panose="020B0609020204030204" pitchFamily="49" charset="0"/>
            </a:endParaRPr>
          </a:p>
          <a:p>
            <a:endParaRPr lang="en-US" altLang="ko-KR" sz="1300" b="0" dirty="0">
              <a:effectLst/>
              <a:latin typeface="Consolas" panose="020B0609020204030204" pitchFamily="49" charset="0"/>
            </a:endParaRPr>
          </a:p>
          <a:p>
            <a:r>
              <a:rPr lang="en-US" altLang="ko-KR" sz="1300" b="0" dirty="0" err="1">
                <a:effectLst/>
                <a:latin typeface="Consolas" panose="020B0609020204030204" pitchFamily="49" charset="0"/>
              </a:rPr>
              <a:t>Sys.setenv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(JAVA_HOME = ＇</a:t>
            </a:r>
            <a:r>
              <a:rPr lang="ko-KR" altLang="en-US" sz="1300" b="0" dirty="0">
                <a:effectLst/>
                <a:latin typeface="Consolas" panose="020B0609020204030204" pitchFamily="49" charset="0"/>
              </a:rPr>
              <a:t>자신의 </a:t>
            </a:r>
            <a:r>
              <a:rPr lang="en-US" altLang="ko-KR" sz="1300" b="0" dirty="0" err="1">
                <a:effectLst/>
                <a:latin typeface="Consolas" panose="020B0609020204030204" pitchFamily="49" charset="0"/>
              </a:rPr>
              <a:t>jdk</a:t>
            </a:r>
            <a:r>
              <a:rPr lang="ko-KR" altLang="en-US" sz="1300" b="0" dirty="0">
                <a:effectLst/>
                <a:latin typeface="Consolas" panose="020B0609020204030204" pitchFamily="49" charset="0"/>
              </a:rPr>
              <a:t>경로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’)</a:t>
            </a:r>
          </a:p>
          <a:p>
            <a:r>
              <a:rPr lang="en-US" altLang="ko-KR" sz="1300" b="0" dirty="0">
                <a:effectLst/>
                <a:latin typeface="Consolas" panose="020B0609020204030204" pitchFamily="49" charset="0"/>
              </a:rPr>
              <a:t>ex) </a:t>
            </a:r>
            <a:r>
              <a:rPr lang="en-US" altLang="ko-KR" sz="1300" b="0" dirty="0" err="1">
                <a:effectLst/>
                <a:latin typeface="Consolas" panose="020B0609020204030204" pitchFamily="49" charset="0"/>
              </a:rPr>
              <a:t>Sys.setenv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(JAVA_HOME = 'C:\\Program Files\\Java\\jre1.8.0_311\\’)</a:t>
            </a:r>
          </a:p>
          <a:p>
            <a:endParaRPr lang="en-US" altLang="ko-KR" sz="1300" dirty="0">
              <a:latin typeface="Consolas" panose="020B0609020204030204" pitchFamily="49" charset="0"/>
            </a:endParaRPr>
          </a:p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프로젝트 구성 파일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>
              <a:buAutoNum type="arabicPeriod" startAt="2"/>
            </a:pPr>
            <a:endParaRPr lang="en-US" altLang="ko-KR" sz="1300" dirty="0">
              <a:latin typeface="Consolas" panose="020B0609020204030204" pitchFamily="49" charset="0"/>
            </a:endParaRPr>
          </a:p>
          <a:p>
            <a:r>
              <a:rPr lang="ko-KR" altLang="en-US" sz="1300" b="0" dirty="0" err="1">
                <a:effectLst/>
                <a:latin typeface="Consolas" panose="020B0609020204030204" pitchFamily="49" charset="0"/>
              </a:rPr>
              <a:t>크롤링</a:t>
            </a:r>
            <a:r>
              <a:rPr lang="ko-KR" altLang="en-US" sz="1300" b="0" dirty="0">
                <a:effectLst/>
                <a:latin typeface="Consolas" panose="020B0609020204030204" pitchFamily="49" charset="0"/>
              </a:rPr>
              <a:t> 된 데이터를 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csv </a:t>
            </a:r>
            <a:r>
              <a:rPr lang="ko-KR" altLang="en-US" sz="1300" b="0" dirty="0">
                <a:effectLst/>
                <a:latin typeface="Consolas" panose="020B0609020204030204" pitchFamily="49" charset="0"/>
              </a:rPr>
              <a:t>파일로 생성을 위한 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script</a:t>
            </a:r>
            <a:r>
              <a:rPr lang="ko-KR" altLang="en-US" sz="1300" b="0" dirty="0"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300" b="0" dirty="0" err="1">
                <a:effectLst/>
                <a:latin typeface="Consolas" panose="020B0609020204030204" pitchFamily="49" charset="0"/>
              </a:rPr>
              <a:t>crawling.R</a:t>
            </a:r>
            <a:endParaRPr lang="en-US" altLang="ko-KR" sz="1300" b="0" dirty="0">
              <a:effectLst/>
              <a:latin typeface="Consolas" panose="020B0609020204030204" pitchFamily="49" charset="0"/>
            </a:endParaRPr>
          </a:p>
          <a:p>
            <a:endParaRPr lang="en-US" altLang="ko-KR" sz="1300" b="0" dirty="0">
              <a:effectLst/>
              <a:latin typeface="Consolas" panose="020B0609020204030204" pitchFamily="49" charset="0"/>
            </a:endParaRPr>
          </a:p>
          <a:p>
            <a:r>
              <a:rPr lang="en-US" altLang="ko-KR" sz="1300" b="0" dirty="0">
                <a:effectLst/>
                <a:latin typeface="Consolas" panose="020B0609020204030204" pitchFamily="49" charset="0"/>
              </a:rPr>
              <a:t>R shiny</a:t>
            </a:r>
            <a:r>
              <a:rPr lang="ko-KR" altLang="en-US" sz="1300" b="0" dirty="0">
                <a:effectLst/>
                <a:latin typeface="Consolas" panose="020B0609020204030204" pitchFamily="49" charset="0"/>
              </a:rPr>
              <a:t>를 통해 웹 페이지를 띄우기 위한 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script : </a:t>
            </a:r>
            <a:r>
              <a:rPr lang="en-US" altLang="ko-KR" sz="1300" b="0" dirty="0" err="1">
                <a:effectLst/>
                <a:latin typeface="Consolas" panose="020B0609020204030204" pitchFamily="49" charset="0"/>
              </a:rPr>
              <a:t>Olympic.R</a:t>
            </a:r>
            <a:endParaRPr lang="en-US" altLang="ko-KR" sz="1300" b="0" dirty="0">
              <a:effectLst/>
              <a:latin typeface="Consolas" panose="020B0609020204030204" pitchFamily="49" charset="0"/>
            </a:endParaRPr>
          </a:p>
          <a:p>
            <a:endParaRPr lang="en-US" altLang="ko-KR" sz="1300" dirty="0">
              <a:latin typeface="Consolas" panose="020B0609020204030204" pitchFamily="49" charset="0"/>
            </a:endParaRPr>
          </a:p>
          <a:p>
            <a:r>
              <a:rPr lang="ko-KR" altLang="en-US" sz="1300" dirty="0">
                <a:latin typeface="Consolas" panose="020B0609020204030204" pitchFamily="49" charset="0"/>
              </a:rPr>
              <a:t>모델 학습을 위한 데이터 수집</a:t>
            </a:r>
            <a:r>
              <a:rPr lang="en-US" altLang="ko-KR" sz="1300" dirty="0">
                <a:latin typeface="Consolas" panose="020B0609020204030204" pitchFamily="49" charset="0"/>
              </a:rPr>
              <a:t>, </a:t>
            </a:r>
            <a:r>
              <a:rPr lang="ko-KR" altLang="en-US" sz="1300" dirty="0">
                <a:latin typeface="Consolas" panose="020B0609020204030204" pitchFamily="49" charset="0"/>
              </a:rPr>
              <a:t>전 처리</a:t>
            </a:r>
            <a:r>
              <a:rPr lang="en-US" altLang="ko-KR" sz="1300" dirty="0">
                <a:latin typeface="Consolas" panose="020B0609020204030204" pitchFamily="49" charset="0"/>
              </a:rPr>
              <a:t>, </a:t>
            </a:r>
            <a:r>
              <a:rPr lang="ko-KR" altLang="en-US" sz="1300" dirty="0">
                <a:latin typeface="Consolas" panose="020B0609020204030204" pitchFamily="49" charset="0"/>
              </a:rPr>
              <a:t>모델 개발 코드를 포함한 </a:t>
            </a:r>
            <a:r>
              <a:rPr lang="en-US" altLang="ko-KR" sz="1300" dirty="0">
                <a:latin typeface="Consolas" panose="020B0609020204030204" pitchFamily="49" charset="0"/>
              </a:rPr>
              <a:t>script : </a:t>
            </a:r>
            <a:r>
              <a:rPr lang="en-US" altLang="ko-KR" sz="1300" dirty="0" err="1">
                <a:latin typeface="Consolas" panose="020B0609020204030204" pitchFamily="49" charset="0"/>
              </a:rPr>
              <a:t>ttaly.R</a:t>
            </a:r>
            <a:r>
              <a:rPr lang="ko-KR" altLang="en-US" sz="1300" dirty="0">
                <a:latin typeface="Consolas" panose="020B0609020204030204" pitchFamily="49" charset="0"/>
              </a:rPr>
              <a:t> </a:t>
            </a:r>
            <a:endParaRPr lang="en-US" altLang="ko-KR" sz="1300" dirty="0">
              <a:latin typeface="Consolas" panose="020B0609020204030204" pitchFamily="49" charset="0"/>
            </a:endParaRPr>
          </a:p>
          <a:p>
            <a:endParaRPr lang="en-US" altLang="ko-KR" sz="13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589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699792" y="467961"/>
            <a:ext cx="3744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32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Ⅳ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웹 페이지 시연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웹 서비스 시연">
            <a:hlinkClick r:id="" action="ppaction://media"/>
            <a:extLst>
              <a:ext uri="{FF2B5EF4-FFF2-40B4-BE49-F238E27FC236}">
                <a16:creationId xmlns:a16="http://schemas.microsoft.com/office/drawing/2014/main" id="{3E11138B-5221-477E-8F36-459AAF6F8E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9876" y="1340768"/>
            <a:ext cx="6804248" cy="425265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1CF696E-22CF-4FAD-AAD4-78715377B2FF}"/>
              </a:ext>
            </a:extLst>
          </p:cNvPr>
          <p:cNvSpPr/>
          <p:nvPr/>
        </p:nvSpPr>
        <p:spPr>
          <a:xfrm>
            <a:off x="683568" y="5661248"/>
            <a:ext cx="8712968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300" b="0" dirty="0" err="1">
                <a:effectLst/>
                <a:latin typeface="Consolas" panose="020B0609020204030204" pitchFamily="49" charset="0"/>
              </a:rPr>
              <a:t>crawling.R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 – visual studio code</a:t>
            </a:r>
            <a:r>
              <a:rPr lang="ko-KR" altLang="en-US" sz="1300" b="0" dirty="0">
                <a:effectLst/>
                <a:latin typeface="Consolas" panose="020B0609020204030204" pitchFamily="49" charset="0"/>
              </a:rPr>
              <a:t>에서 구동</a:t>
            </a:r>
            <a:endParaRPr lang="en-US" altLang="ko-KR" sz="1300" b="0" dirty="0">
              <a:effectLst/>
              <a:latin typeface="Consolas" panose="020B0609020204030204" pitchFamily="49" charset="0"/>
            </a:endParaRPr>
          </a:p>
          <a:p>
            <a:endParaRPr lang="en-US" altLang="ko-KR" sz="1300" dirty="0">
              <a:latin typeface="Consolas" panose="020B0609020204030204" pitchFamily="49" charset="0"/>
            </a:endParaRPr>
          </a:p>
          <a:p>
            <a:r>
              <a:rPr lang="en-US" altLang="ko-KR" sz="1300" b="0" dirty="0" err="1">
                <a:effectLst/>
                <a:latin typeface="Consolas" panose="020B0609020204030204" pitchFamily="49" charset="0"/>
              </a:rPr>
              <a:t>olympicweb.R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 – R studio</a:t>
            </a:r>
            <a:r>
              <a:rPr lang="ko-KR" altLang="en-US" sz="1300" b="0" dirty="0">
                <a:effectLst/>
                <a:latin typeface="Consolas" panose="020B0609020204030204" pitchFamily="49" charset="0"/>
              </a:rPr>
              <a:t>에서 구동</a:t>
            </a:r>
            <a:endParaRPr lang="en-US" altLang="ko-KR" sz="1300" b="0" dirty="0">
              <a:effectLst/>
              <a:latin typeface="Consolas" panose="020B0609020204030204" pitchFamily="49" charset="0"/>
            </a:endParaRPr>
          </a:p>
          <a:p>
            <a:endParaRPr lang="en-US" altLang="ko-KR" sz="1300" dirty="0">
              <a:latin typeface="Consolas" panose="020B0609020204030204" pitchFamily="49" charset="0"/>
            </a:endParaRPr>
          </a:p>
          <a:p>
            <a:r>
              <a:rPr lang="en-US" altLang="ko-KR" sz="1300" b="0" dirty="0" err="1">
                <a:effectLst/>
                <a:latin typeface="Consolas" panose="020B0609020204030204" pitchFamily="49" charset="0"/>
              </a:rPr>
              <a:t>ttayl.R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 – </a:t>
            </a:r>
            <a:r>
              <a:rPr lang="ko-KR" altLang="en-US" sz="1300" b="0" dirty="0">
                <a:effectLst/>
                <a:latin typeface="Consolas" panose="020B0609020204030204" pitchFamily="49" charset="0"/>
              </a:rPr>
              <a:t>구동 시킬 필요 없다</a:t>
            </a:r>
            <a:r>
              <a:rPr lang="en-US" altLang="ko-KR" sz="1300" b="0" dirty="0">
                <a:effectLst/>
                <a:latin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760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79612" y="400309"/>
            <a:ext cx="6984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기대효과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148966" y="1412776"/>
            <a:ext cx="6897910" cy="4974142"/>
          </a:xfrm>
          <a:prstGeom prst="rect">
            <a:avLst/>
          </a:prstGeom>
          <a:solidFill>
            <a:schemeClr val="tx1">
              <a:lumMod val="65000"/>
              <a:lumOff val="3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72000" rIns="144000" bIns="72000" rtlCol="0" anchor="t"/>
          <a:lstStyle/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웹 서비스 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비교적 폐쇄된 어플리케이션보다 쉽게 접근할 수 있는 웹 서비스를 이용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로그인 기능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 저장을 위한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모두 필요 없는 가벼운 서비스 제공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서비스 이용자  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올림픽 공원을 방문하려는 모든 이용객들이 예측 서비스를 통해 올림픽 공원 내 방문자 포화도 확인을 통해 방문 여부 결정에 반드시 도움이 될 것이라 생각한다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해당 웹 서비스가 이용자들의 신뢰성을 확보 했을 시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많은 노출이 가능하며 이는 광고와 같은 간단한 상업적 목적으로 이어질 수 있다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53540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55576" y="188640"/>
            <a:ext cx="20599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ontents</a:t>
            </a:r>
            <a:endParaRPr lang="ko-KR" altLang="en-US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43608" y="900174"/>
            <a:ext cx="102573" cy="59578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그룹 13"/>
          <p:cNvGrpSpPr/>
          <p:nvPr/>
        </p:nvGrpSpPr>
        <p:grpSpPr>
          <a:xfrm>
            <a:off x="1547664" y="1988840"/>
            <a:ext cx="6412385" cy="648072"/>
            <a:chOff x="1403648" y="2085782"/>
            <a:chExt cx="6412385" cy="648072"/>
          </a:xfrm>
        </p:grpSpPr>
        <p:grpSp>
          <p:nvGrpSpPr>
            <p:cNvPr id="15" name="그룹 14"/>
            <p:cNvGrpSpPr/>
            <p:nvPr/>
          </p:nvGrpSpPr>
          <p:grpSpPr>
            <a:xfrm>
              <a:off x="1403648" y="2085782"/>
              <a:ext cx="6408712" cy="648072"/>
              <a:chOff x="1331640" y="2132856"/>
              <a:chExt cx="6408712" cy="648072"/>
            </a:xfrm>
          </p:grpSpPr>
          <p:sp>
            <p:nvSpPr>
              <p:cNvPr id="18" name="직사각형 17"/>
              <p:cNvSpPr/>
              <p:nvPr/>
            </p:nvSpPr>
            <p:spPr>
              <a:xfrm>
                <a:off x="1331640" y="2132856"/>
                <a:ext cx="6408712" cy="64807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1902460" y="2132856"/>
                <a:ext cx="77252" cy="648072"/>
              </a:xfrm>
              <a:prstGeom prst="rect">
                <a:avLst/>
              </a:prstGeom>
              <a:solidFill>
                <a:srgbClr val="FBFBFB">
                  <a:alpha val="4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509404" y="2148208"/>
              <a:ext cx="3930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</a:t>
              </a:r>
              <a:endPara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94595" y="2148208"/>
              <a:ext cx="5721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필요성 및 목적               </a:t>
              </a:r>
              <a:r>
                <a:rPr lang="en-US" altLang="ko-KR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------ 3</a:t>
              </a:r>
              <a:endPara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547664" y="2902804"/>
            <a:ext cx="6412385" cy="648072"/>
            <a:chOff x="1403648" y="2085782"/>
            <a:chExt cx="6412385" cy="648072"/>
          </a:xfrm>
        </p:grpSpPr>
        <p:grpSp>
          <p:nvGrpSpPr>
            <p:cNvPr id="21" name="그룹 20"/>
            <p:cNvGrpSpPr/>
            <p:nvPr/>
          </p:nvGrpSpPr>
          <p:grpSpPr>
            <a:xfrm>
              <a:off x="1403648" y="2085782"/>
              <a:ext cx="6408712" cy="648072"/>
              <a:chOff x="1331640" y="2132856"/>
              <a:chExt cx="6408712" cy="648072"/>
            </a:xfrm>
          </p:grpSpPr>
          <p:sp>
            <p:nvSpPr>
              <p:cNvPr id="24" name="직사각형 23"/>
              <p:cNvSpPr/>
              <p:nvPr/>
            </p:nvSpPr>
            <p:spPr>
              <a:xfrm>
                <a:off x="1331640" y="2132856"/>
                <a:ext cx="6408712" cy="64807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1902460" y="2132856"/>
                <a:ext cx="77252" cy="648072"/>
              </a:xfrm>
              <a:prstGeom prst="rect">
                <a:avLst/>
              </a:prstGeom>
              <a:solidFill>
                <a:srgbClr val="FBFBFB">
                  <a:alpha val="4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1509404" y="2148208"/>
              <a:ext cx="3930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</a:t>
              </a:r>
              <a:endPara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094595" y="2148208"/>
              <a:ext cx="5721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활용 데이터 셋               </a:t>
              </a:r>
              <a:r>
                <a:rPr lang="en-US" altLang="ko-KR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------ 4</a:t>
              </a:r>
              <a:endPara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1547664" y="3816768"/>
            <a:ext cx="6412385" cy="648072"/>
            <a:chOff x="1403648" y="2085782"/>
            <a:chExt cx="6412385" cy="648072"/>
          </a:xfrm>
        </p:grpSpPr>
        <p:grpSp>
          <p:nvGrpSpPr>
            <p:cNvPr id="27" name="그룹 26"/>
            <p:cNvGrpSpPr/>
            <p:nvPr/>
          </p:nvGrpSpPr>
          <p:grpSpPr>
            <a:xfrm>
              <a:off x="1403648" y="2085782"/>
              <a:ext cx="6408712" cy="648072"/>
              <a:chOff x="1331640" y="2132856"/>
              <a:chExt cx="6408712" cy="648072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1331640" y="2132856"/>
                <a:ext cx="6408712" cy="64807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직사각형 30"/>
              <p:cNvSpPr/>
              <p:nvPr/>
            </p:nvSpPr>
            <p:spPr>
              <a:xfrm>
                <a:off x="1902460" y="2132856"/>
                <a:ext cx="77252" cy="648072"/>
              </a:xfrm>
              <a:prstGeom prst="rect">
                <a:avLst/>
              </a:prstGeom>
              <a:solidFill>
                <a:srgbClr val="FBFBFB">
                  <a:alpha val="4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1509404" y="2148208"/>
              <a:ext cx="3930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</a:t>
              </a:r>
              <a:endPara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094595" y="2148208"/>
              <a:ext cx="5721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세부 추진 내용               </a:t>
              </a:r>
              <a:r>
                <a:rPr lang="en-US" altLang="ko-KR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------ 6</a:t>
              </a:r>
              <a:endPara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1547664" y="4730733"/>
            <a:ext cx="6662454" cy="648072"/>
            <a:chOff x="1403648" y="2085782"/>
            <a:chExt cx="6662454" cy="648072"/>
          </a:xfrm>
        </p:grpSpPr>
        <p:grpSp>
          <p:nvGrpSpPr>
            <p:cNvPr id="33" name="그룹 32"/>
            <p:cNvGrpSpPr/>
            <p:nvPr/>
          </p:nvGrpSpPr>
          <p:grpSpPr>
            <a:xfrm>
              <a:off x="1403648" y="2085782"/>
              <a:ext cx="6408712" cy="648072"/>
              <a:chOff x="1331640" y="2132856"/>
              <a:chExt cx="6408712" cy="648072"/>
            </a:xfrm>
          </p:grpSpPr>
          <p:sp>
            <p:nvSpPr>
              <p:cNvPr id="36" name="직사각형 35"/>
              <p:cNvSpPr/>
              <p:nvPr/>
            </p:nvSpPr>
            <p:spPr>
              <a:xfrm>
                <a:off x="1331640" y="2132856"/>
                <a:ext cx="6408712" cy="64807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7" name="직사각형 36"/>
              <p:cNvSpPr/>
              <p:nvPr/>
            </p:nvSpPr>
            <p:spPr>
              <a:xfrm>
                <a:off x="1902460" y="2132856"/>
                <a:ext cx="77252" cy="648072"/>
              </a:xfrm>
              <a:prstGeom prst="rect">
                <a:avLst/>
              </a:prstGeom>
              <a:solidFill>
                <a:srgbClr val="FBFBFB">
                  <a:alpha val="4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4" name="TextBox 33"/>
            <p:cNvSpPr txBox="1"/>
            <p:nvPr/>
          </p:nvSpPr>
          <p:spPr>
            <a:xfrm>
              <a:off x="1509404" y="2148208"/>
              <a:ext cx="3930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4</a:t>
              </a:r>
              <a:endPara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094595" y="2148208"/>
              <a:ext cx="597150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기대효과                      </a:t>
              </a:r>
              <a:r>
                <a:rPr lang="en-US" altLang="ko-KR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------16</a:t>
              </a:r>
              <a:r>
                <a:rPr lang="ko-KR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8632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3F3F3"/>
            </a:gs>
            <a:gs pos="100000">
              <a:srgbClr val="E2E5DE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79612" y="2967335"/>
            <a:ext cx="6984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05102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105533" y="400309"/>
            <a:ext cx="6984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필요성 및 목적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148966" y="1412776"/>
            <a:ext cx="6897910" cy="4974142"/>
          </a:xfrm>
          <a:prstGeom prst="rect">
            <a:avLst/>
          </a:prstGeom>
          <a:solidFill>
            <a:schemeClr val="tx1">
              <a:lumMod val="65000"/>
              <a:lumOff val="3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72000" rIns="144000" bIns="7200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현재 상황 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포스트 코로나 이후 근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년간 대관 시설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공연 및 행사와 같은 문화 시설의 방문자 수가 대폭 줄었다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하지만 사회적 흐름이 위드 코로나 정책에 점차 맞춰져 가면서 다시 경제적으로 회복될 가능성을 보인다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따라서 문화 시설의 방문객들의 수가 점차 증가하는 추세를 보이기 때문에 인근 공원과 같은 나들이 공간을 찾는 사람이 증가한다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방문자의 관심사 및 현 문제점 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일반적으로 가족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연인 단위 등의 방문객은 흔히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눈치 게임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”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이라는 은어를 통해 본인이 방문하려는 목적지의 인구 포화도를 주요한 사항으로 여긴다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하지만 실시간으로 방문 목적지의 포화도를 확인할 수 있는 서비스는 제공되지 않는다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해결 방안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위 문제를 해결하고자 기상 정보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행사 정보 등을 여러 외부 요인을 고려하여 올림픽 내 차량 기반의 인구 밀도를 예측하는 모델을 구현하여 시간 단위 실시간 예측 포화도를 제공해주는 웹 서비스를 개발하고자 한다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789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408272" y="2268736"/>
            <a:ext cx="2088232" cy="1944216"/>
          </a:xfrm>
          <a:prstGeom prst="ellipse">
            <a:avLst/>
          </a:prstGeom>
          <a:solidFill>
            <a:srgbClr val="B9B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올림픽공원 차량 이용현황 데이터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2879812" y="2268736"/>
            <a:ext cx="2088232" cy="1944216"/>
          </a:xfrm>
          <a:prstGeom prst="ellipse">
            <a:avLst/>
          </a:prstGeom>
          <a:solidFill>
            <a:srgbClr val="B9B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올림픽공원 대관 데이터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5940152" y="2276872"/>
            <a:ext cx="2088232" cy="1944216"/>
          </a:xfrm>
          <a:prstGeom prst="ellipse">
            <a:avLst/>
          </a:prstGeom>
          <a:solidFill>
            <a:srgbClr val="B9B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종관 기상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관측 </a:t>
            </a:r>
            <a:r>
              <a:rPr lang="en-US" altLang="ko-KR" b="1" dirty="0">
                <a:solidFill>
                  <a:schemeClr val="bg1"/>
                </a:solidFill>
              </a:rPr>
              <a:t>(ASOS)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79612" y="415758"/>
            <a:ext cx="6984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활용 데이터 셋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926392" y="1620663"/>
            <a:ext cx="39068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문화 빅데이터 플랫폼 내 데이터 셋 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5414471" y="1482164"/>
            <a:ext cx="30540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외부 데이터 셋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기상청 기상자료개방포털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543083" y="4645000"/>
            <a:ext cx="3632873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 목적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시간대 별 올림픽 공원 내 차량 수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&amp;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올림픽 공원 공연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행사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대관 관련 이벤트 데이터 확보를 위함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ko-KR" altLang="en-US" sz="1400" dirty="0"/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출처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2"/>
              </a:rPr>
              <a:t>https://www.bigdata-culture.kr/bigdata/user/data_market/agency/detail.do?id=kspo_org#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273945" y="4644999"/>
            <a:ext cx="3510524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사용 목적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일자 별 정확한 기상 정보 확보를 위함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ko-KR" altLang="en-US" sz="1400" dirty="0"/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출처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https://data.kma.go.kr/data/grnd/selectAsosRltmList.do?pgmNo=36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2641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543083" y="1484785"/>
            <a:ext cx="1656184" cy="1584176"/>
          </a:xfrm>
          <a:prstGeom prst="ellipse">
            <a:avLst/>
          </a:prstGeom>
          <a:solidFill>
            <a:srgbClr val="B9B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올림픽공원 차량 이용현황 데이터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543083" y="3284984"/>
            <a:ext cx="1656184" cy="1584176"/>
          </a:xfrm>
          <a:prstGeom prst="ellipse">
            <a:avLst/>
          </a:prstGeom>
          <a:solidFill>
            <a:srgbClr val="B9B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/>
              <a:t>올림픽공원 대관 데이터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543083" y="5085183"/>
            <a:ext cx="1656184" cy="1584176"/>
          </a:xfrm>
          <a:prstGeom prst="ellipse">
            <a:avLst/>
          </a:prstGeom>
          <a:solidFill>
            <a:srgbClr val="B9B9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</a:rPr>
              <a:t>종관 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600" b="1" dirty="0">
                <a:solidFill>
                  <a:schemeClr val="bg1"/>
                </a:solidFill>
              </a:rPr>
              <a:t>기상관측 </a:t>
            </a:r>
            <a:r>
              <a:rPr lang="en-US" altLang="ko-KR" sz="1600" b="1" dirty="0">
                <a:solidFill>
                  <a:schemeClr val="bg1"/>
                </a:solidFill>
              </a:rPr>
              <a:t>(ASOS)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79612" y="412796"/>
            <a:ext cx="6984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활용 데이터 셋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2555776" y="1844824"/>
            <a:ext cx="61926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위치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2021bigdata/data</a:t>
            </a:r>
            <a:endParaRPr lang="ko-KR" altLang="en-US" sz="1400" dirty="0"/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파일명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올림픽공원 주차장 이용현황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(1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월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~ 10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월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).csv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551832" y="3615407"/>
            <a:ext cx="61926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위치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2021bigdata/sub</a:t>
            </a:r>
            <a:endParaRPr lang="ko-KR" altLang="en-US" sz="1400" dirty="0"/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파일명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KS_OLPARK_RENT_INFO_202110.csv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551832" y="5385990"/>
            <a:ext cx="61926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위치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2021bigdata/sub</a:t>
            </a:r>
            <a:endParaRPr lang="ko-KR" altLang="en-US" sz="1400" dirty="0"/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파일명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OBS_ASOS_TIM_20211110172352.csv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6137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79612" y="400309"/>
            <a:ext cx="6984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세부</a:t>
            </a: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추진 내용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148966" y="1412776"/>
            <a:ext cx="6897910" cy="4974142"/>
          </a:xfrm>
          <a:prstGeom prst="rect">
            <a:avLst/>
          </a:prstGeom>
          <a:solidFill>
            <a:schemeClr val="tx1">
              <a:lumMod val="65000"/>
              <a:lumOff val="35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72000" rIns="144000" bIns="72000" rtlCol="0" anchor="t"/>
          <a:lstStyle/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Ⅰ.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 수집 및 전 처리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----------- 7</a:t>
            </a: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Ⅱ.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회귀 모델 개발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----------- 10</a:t>
            </a: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Ⅳ. R shiny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 웹 페이지 구현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----------- 14</a:t>
            </a: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Ⅲ.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실시간 데이터 </a:t>
            </a:r>
            <a:r>
              <a:rPr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----------- 15</a:t>
            </a: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Ⅴ.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예측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----------- 16</a:t>
            </a: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ko-K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Ⅳ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웹 페이지 시연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----------- 18</a:t>
            </a:r>
          </a:p>
        </p:txBody>
      </p:sp>
    </p:spTree>
    <p:extLst>
      <p:ext uri="{BB962C8B-B14F-4D97-AF65-F5344CB8AC3E}">
        <p14:creationId xmlns:p14="http://schemas.microsoft.com/office/powerpoint/2010/main" val="826467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963475" y="427602"/>
            <a:ext cx="521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Ⅰ.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 수집 및 전 처리 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79512" y="1268760"/>
            <a:ext cx="30243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수행 파일 명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2021bigdata/code/</a:t>
            </a:r>
            <a:r>
              <a:rPr lang="en-US" altLang="ko-KR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ttayl.R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함수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altLang="ko-KR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buildmodel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 ) </a:t>
            </a:r>
            <a:endParaRPr lang="en-US" altLang="ko-KR" sz="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79512" y="2060848"/>
            <a:ext cx="41218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EX)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올림픽공원 주차장 이용현황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(10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월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).csv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일부</a:t>
            </a:r>
            <a:endParaRPr lang="ko-KR" altLang="en-US" sz="1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7" y="2610456"/>
            <a:ext cx="4032448" cy="2341587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1749858" y="5108397"/>
            <a:ext cx="13099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[198,489 x 6]</a:t>
            </a:r>
            <a:endParaRPr lang="ko-KR" alt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056" y="2597028"/>
            <a:ext cx="3744416" cy="2355759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6444208" y="5108396"/>
            <a:ext cx="1055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[721 x 12]</a:t>
            </a:r>
            <a:endParaRPr lang="ko-KR" altLang="en-US" sz="1400" dirty="0"/>
          </a:p>
        </p:txBody>
      </p:sp>
      <p:sp>
        <p:nvSpPr>
          <p:cNvPr id="17" name="직사각형 16"/>
          <p:cNvSpPr/>
          <p:nvPr/>
        </p:nvSpPr>
        <p:spPr>
          <a:xfrm>
            <a:off x="281818" y="5733256"/>
            <a:ext cx="858036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개별 차량 데이터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198,489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개를 오른쪽과 같이 일자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시간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입차 한 게이트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출차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한 게이트로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그룹화 하기 위하여 일부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 삭제를 포함한 전 처리 수행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자세한 과정은 코드를 통해 확인 가능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 때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21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년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~ 10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월 데이터를 반복 문을 통해 자동 전 처리하여 마지막에는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개의 데이터 셋으로 병합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ko-KR" altLang="en-US" sz="1400" dirty="0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4572000" y="3645024"/>
            <a:ext cx="3600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6036243" y="2060848"/>
            <a:ext cx="18710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>
                <a:solidFill>
                  <a:schemeClr val="tx1">
                    <a:lumMod val="65000"/>
                    <a:lumOff val="35000"/>
                  </a:schemeClr>
                </a:solidFill>
              </a:rPr>
              <a:t>전 처리 후 데이터 셋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853075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963475" y="427602"/>
            <a:ext cx="521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Ⅰ.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 수집 및 전 처리 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79512" y="2060848"/>
            <a:ext cx="47548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올림픽공원 주차장 이용현황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(1~10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월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병합 데이터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일부</a:t>
            </a:r>
            <a:endParaRPr lang="ko-KR" altLang="en-US" sz="1400" dirty="0"/>
          </a:p>
        </p:txBody>
      </p:sp>
      <p:sp>
        <p:nvSpPr>
          <p:cNvPr id="15" name="직사각형 14"/>
          <p:cNvSpPr/>
          <p:nvPr/>
        </p:nvSpPr>
        <p:spPr>
          <a:xfrm>
            <a:off x="1691680" y="4970074"/>
            <a:ext cx="11592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[7096 x 14]</a:t>
            </a:r>
            <a:endParaRPr lang="ko-KR" altLang="en-US" sz="1400" dirty="0"/>
          </a:p>
        </p:txBody>
      </p:sp>
      <p:sp>
        <p:nvSpPr>
          <p:cNvPr id="16" name="직사각형 15"/>
          <p:cNvSpPr/>
          <p:nvPr/>
        </p:nvSpPr>
        <p:spPr>
          <a:xfrm>
            <a:off x="6441187" y="4954508"/>
            <a:ext cx="11592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[7095 x 11]</a:t>
            </a:r>
            <a:endParaRPr lang="ko-KR" altLang="en-US" sz="1400" dirty="0"/>
          </a:p>
        </p:txBody>
      </p:sp>
      <p:sp>
        <p:nvSpPr>
          <p:cNvPr id="17" name="직사각형 16"/>
          <p:cNvSpPr/>
          <p:nvPr/>
        </p:nvSpPr>
        <p:spPr>
          <a:xfrm>
            <a:off x="244104" y="5425479"/>
            <a:ext cx="858036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개월 간 각 입차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출차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게이트에 따른 차량 수 병합 데이터에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기상 정보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주말 여부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공연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행사 여부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해당 시간대 올림픽 공원 내 차량 수 정보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를 추가하여 오른쪽과 같은 데이터 셋 구성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 때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추가된 컬럼들에 대한 자세한 내용은 다음 장에 서술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번째 행의 경우 기상 정보가 확보되지 않았기 때문에 삭제 했으므로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7096-1=7095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 구성 </a:t>
            </a:r>
            <a:endParaRPr lang="ko-KR" altLang="en-US" sz="1400" dirty="0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4427984" y="3645024"/>
            <a:ext cx="3600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55" y="2616533"/>
            <a:ext cx="3964805" cy="2190347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179512" y="1268760"/>
            <a:ext cx="30243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수행 파일 명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2021bigdata/code/</a:t>
            </a:r>
            <a:r>
              <a:rPr lang="en-US" altLang="ko-KR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ttayl.R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함수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en-US" altLang="ko-KR" sz="11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buildmodel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 ) </a:t>
            </a:r>
            <a:endParaRPr lang="en-US" altLang="ko-KR" sz="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122" y="2567850"/>
            <a:ext cx="4169229" cy="223903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6327374" y="2006572"/>
            <a:ext cx="13869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>
                <a:solidFill>
                  <a:schemeClr val="tx1">
                    <a:lumMod val="65000"/>
                    <a:lumOff val="35000"/>
                  </a:schemeClr>
                </a:solidFill>
              </a:rPr>
              <a:t>최종 데이터 셋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44796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0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1115616" y="1052736"/>
            <a:ext cx="6912768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963475" y="427602"/>
            <a:ext cx="52170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Ⅰ. </a:t>
            </a:r>
            <a:r>
              <a:rPr lang="ko-KR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데이터 수집 및 전 처리 </a:t>
            </a:r>
            <a:endParaRPr lang="en-US" altLang="ko-KR" sz="32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81818" y="1916832"/>
            <a:ext cx="8580361" cy="4370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TRANSDATE: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날짜 정보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시간 정보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allGATE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모든 게이트 입차 차량 수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모든 게이트 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출차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차량 수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=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현 시간대 올림픽 공원 내 차량 수 변화 량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cumulative: </a:t>
            </a:r>
            <a:r>
              <a:rPr lang="en-US" altLang="ko-KR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allGATE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변수 값의 시간에 따른 누적 값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=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해당 시간대에 올림픽 공원 내에 존재하는 실제 차량 수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tp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기온 정보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precip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강수량 정보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wspeed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풍속 정보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humid: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습도 정보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snow: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적설량 정보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weekn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주말 여부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(N=weekday=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평일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Y=weekend=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주말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eventp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해당 날짜의 공연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행사 수 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79512" y="1412776"/>
            <a:ext cx="302433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최종 데이터 셋 컬럼 정의서 </a:t>
            </a:r>
            <a:endParaRPr lang="en-US" altLang="ko-KR" sz="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343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</TotalTime>
  <Words>1766</Words>
  <Application>Microsoft Office PowerPoint</Application>
  <PresentationFormat>화면 슬라이드 쇼(4:3)</PresentationFormat>
  <Paragraphs>249</Paragraphs>
  <Slides>20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Apple SD Gothic Neo</vt:lpstr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SeongJae</dc:creator>
  <cp:lastModifiedBy>김기욱[ 학부재학 / 컴퓨터융합소프트웨어학과 ]</cp:lastModifiedBy>
  <cp:revision>95</cp:revision>
  <dcterms:created xsi:type="dcterms:W3CDTF">2017-07-23T04:50:19Z</dcterms:created>
  <dcterms:modified xsi:type="dcterms:W3CDTF">2021-11-17T11:24:03Z</dcterms:modified>
</cp:coreProperties>
</file>

<file path=docProps/thumbnail.jpeg>
</file>